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7"/>
  </p:notesMasterIdLst>
  <p:sldIdLst>
    <p:sldId id="273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253746"/>
    <a:srgbClr val="00B3B0"/>
    <a:srgbClr val="888B8D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1"/>
    <p:restoredTop sz="94704"/>
  </p:normalViewPr>
  <p:slideViewPr>
    <p:cSldViewPr snapToGrid="0" snapToObjects="1">
      <p:cViewPr varScale="1">
        <p:scale>
          <a:sx n="85" d="100"/>
          <a:sy n="85" d="100"/>
        </p:scale>
        <p:origin x="90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3D51B6-030D-9D47-94C9-236ACB52999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4F6A88-6C7B-7C48-98ED-139CA55D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39505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D598C-D962-7C4F-AE51-5C4F2D2D3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9416A9-7229-E54B-A0CB-3FE06474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00B3B0"/>
                </a:solidFill>
              </a:rPr>
              <a:pPr/>
              <a:t>‹#›</a:t>
            </a:fld>
            <a:endParaRPr lang="en-US" dirty="0">
              <a:solidFill>
                <a:srgbClr val="00B3B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118131-2FFC-274F-BBE3-77A6A73193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0" y="2254431"/>
            <a:ext cx="7885509" cy="331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253746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bullet points</a:t>
            </a:r>
          </a:p>
          <a:p>
            <a:pPr lvl="1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21FC01-B14F-8448-8627-A54A94597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49826"/>
            <a:ext cx="7886700" cy="489431"/>
          </a:xfrm>
          <a:prstGeom prst="rect">
            <a:avLst/>
          </a:prstGeom>
        </p:spPr>
        <p:txBody>
          <a:bodyPr/>
          <a:lstStyle>
            <a:lvl1pPr>
              <a:defRPr sz="3200" b="1" i="0" cap="none" baseline="0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007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Visu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85D63-7783-AD42-9DC2-532D655AE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22B682-0462-4A4F-8BC2-F45D4A777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1555814"/>
            <a:ext cx="3746216" cy="8546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none" baseline="0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C134ADD-00BF-E946-98D9-0473997F03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632783"/>
            <a:ext cx="3746216" cy="34796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76717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bullet points</a:t>
            </a:r>
          </a:p>
          <a:p>
            <a:pPr lvl="1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588F709-5F88-464D-A4F6-6390D4F02F5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1999" y="1555814"/>
            <a:ext cx="4354287" cy="45565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aseline="0">
                <a:solidFill>
                  <a:srgbClr val="25374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0B5BD6-AE3C-0146-BFE3-E775BF49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00B3B0"/>
                </a:solidFill>
              </a:rPr>
              <a:pPr/>
              <a:t>‹#›</a:t>
            </a:fld>
            <a:endParaRPr lang="en-US" dirty="0">
              <a:solidFill>
                <a:srgbClr val="00B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B1807-FC76-9945-BD46-3D34F93BE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B79933-F088-B44F-A3F4-EB389FE2E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363" y="1555814"/>
            <a:ext cx="2949178" cy="8546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none" baseline="0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E7767B-DFBF-E840-BFBC-0BC623C734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67363" y="2632783"/>
            <a:ext cx="2949178" cy="34796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76717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bullet points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E6A08C-13C8-9143-8689-11FB78AE8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841" y="1788038"/>
            <a:ext cx="4629150" cy="4324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25374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chart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6BBC90B-497E-8E45-AFE0-41387D9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00B3B0"/>
                </a:solidFill>
              </a:rPr>
              <a:pPr/>
              <a:t>‹#›</a:t>
            </a:fld>
            <a:endParaRPr lang="en-US" dirty="0">
              <a:solidFill>
                <a:srgbClr val="00B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B19ECD-0B26-254B-B69E-D5697C184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F8515A-14F6-394D-8A97-A71BF1386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18335"/>
            <a:ext cx="7886700" cy="415631"/>
          </a:xfrm>
          <a:prstGeom prst="rect">
            <a:avLst/>
          </a:prstGeom>
        </p:spPr>
        <p:txBody>
          <a:bodyPr/>
          <a:lstStyle>
            <a:lvl1pPr>
              <a:defRPr sz="2800" b="1" i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288DB3F-BFB4-404F-A95D-2B1A4D5F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3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E3F29A-7996-7640-BF73-C55CAF314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6997A84-BDD8-7946-9D85-FA121D0C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33617C-8F5E-E247-B980-1A0E97D25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TRUCK DIVIDER SLIDE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66E3733-2E80-2C43-926D-D6D0A154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82FBF0-F755-7F4C-A509-792065A7D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INDUSTRIAL DIVIDER SLIDE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C4C0A-ED97-FA4F-89ED-17B0921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4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56465-0D03-574A-89E7-D0EBCEAFE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TURF CARE DIVIDER SLIDE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C4C0A-ED97-FA4F-89ED-17B0921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880CB-D24B-1B41-8E50-B164B7086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191" y="1855034"/>
            <a:ext cx="8311617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CONSTRUCTION DIVIDER SLIDE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C4C0A-ED97-FA4F-89ED-17B0921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0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F765-589D-5842-A697-9942A4FA4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FORESTRY DIVIDER SLIDE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C4C0A-ED97-FA4F-89ED-17B0921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EF850A-47DC-1042-85FC-2F1EEB4B9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299"/>
            <a:ext cx="7772400" cy="6471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AGRICULTURE DIVIDER SLIDE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C4C0A-ED97-FA4F-89ED-17B0921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65E83613-A3CB-0F4C-BCCB-61093AFA2A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94087-1876-486F-B2E6-7EF1E2EB29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- up of some glasses&#10;&#10;Description automatically generated with low confidence">
            <a:extLst>
              <a:ext uri="{FF2B5EF4-FFF2-40B4-BE49-F238E27FC236}">
                <a16:creationId xmlns:a16="http://schemas.microsoft.com/office/drawing/2014/main" id="{7B73270A-93DF-4152-96C5-50DA3B7FB34F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13" y="5524686"/>
            <a:ext cx="1637047" cy="67988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29840" y="2141316"/>
            <a:ext cx="7885509" cy="343309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recognize our business has an important role to play in protecting and enhancing the environment for future generations and to help secure long-term sustainability. Our Executive Management remains committed to the following actions: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 Environmental Plan establishing our Objectives, Targets, and Planned Actions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 and measure the performance of the Environmental Management System to further our commitment to continual improvement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 the Environment through a commitment to fulfill compliance obligations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our policy and practices to engage interested parties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 the impact of our activities in such areas as pollution of water, emissions to atmosphere, noise and waste reduction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All employees are encouraged to submit improvement ideas through the continuous improvement system (T-card) to help reduce our impact on the environment.  Employees are also encouraged to notify their supervisor or Human Resources of practices not consistent with our environmental goals.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James I. Sears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Chief Executive Officer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Environmental Policy</a:t>
            </a:r>
          </a:p>
        </p:txBody>
      </p:sp>
    </p:spTree>
    <p:extLst>
      <p:ext uri="{BB962C8B-B14F-4D97-AF65-F5344CB8AC3E}">
        <p14:creationId xmlns:p14="http://schemas.microsoft.com/office/powerpoint/2010/main" val="122214500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B0"/>
      </a:accent1>
      <a:accent2>
        <a:srgbClr val="F27822"/>
      </a:accent2>
      <a:accent3>
        <a:srgbClr val="A5A5A5"/>
      </a:accent3>
      <a:accent4>
        <a:srgbClr val="1D384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D625BD91D0B3498AD97DA110981DC4" ma:contentTypeVersion="0" ma:contentTypeDescription="Create a new document." ma:contentTypeScope="" ma:versionID="b55cd6940b685bfc169a27b2fe8954ce">
  <xsd:schema xmlns:xsd="http://www.w3.org/2001/XMLSchema" xmlns:xs="http://www.w3.org/2001/XMLSchema" xmlns:p="http://schemas.microsoft.com/office/2006/metadata/properties" xmlns:ns2="8ddb3ae3-a2ab-4aef-987e-0813d77dd03c" targetNamespace="http://schemas.microsoft.com/office/2006/metadata/properties" ma:root="true" ma:fieldsID="420a562ac525ae506fcf5601ce071686" ns2:_="">
    <xsd:import namespace="8ddb3ae3-a2ab-4aef-987e-0813d77dd0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b3ae3-a2ab-4aef-987e-0813d77dd0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ddb3ae3-a2ab-4aef-987e-0813d77dd03c">YRUUNY3RW57Q-1495767809-82</_dlc_DocId>
    <_dlc_DocIdUrl xmlns="8ddb3ae3-a2ab-4aef-987e-0813d77dd03c">
      <Url>http://home/branding/_layouts/DocIdRedir.aspx?ID=YRUUNY3RW57Q-1495767809-82</Url>
      <Description>YRUUNY3RW57Q-1495767809-82</Description>
    </_dlc_DocIdUrl>
  </documentManagement>
</p:properties>
</file>

<file path=customXml/itemProps1.xml><?xml version="1.0" encoding="utf-8"?>
<ds:datastoreItem xmlns:ds="http://schemas.openxmlformats.org/officeDocument/2006/customXml" ds:itemID="{BAD35492-211C-4CEC-8ACD-6382654A6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b3ae3-a2ab-4aef-987e-0813d77dd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A4FCD9-5EFB-41FE-BE7B-D66170885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EF02C-A5A6-4831-86E0-378F411BB0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4DEBDD-AF5B-448A-A1E3-B8FDB2548696}">
  <ds:schemaRefs>
    <ds:schemaRef ds:uri="http://schemas.microsoft.com/office/2006/documentManagement/types"/>
    <ds:schemaRef ds:uri="http://purl.org/dc/elements/1.1/"/>
    <ds:schemaRef ds:uri="http://www.w3.org/XML/1998/namespace"/>
    <ds:schemaRef ds:uri="8ddb3ae3-a2ab-4aef-987e-0813d77dd03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177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1_Title Slide</vt:lpstr>
      <vt:lpstr>Environmental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Rawley King</dc:creator>
  <cp:lastModifiedBy>Eric Behymer</cp:lastModifiedBy>
  <cp:revision>116</cp:revision>
  <cp:lastPrinted>2018-09-10T20:59:52Z</cp:lastPrinted>
  <dcterms:created xsi:type="dcterms:W3CDTF">2018-02-28T22:03:07Z</dcterms:created>
  <dcterms:modified xsi:type="dcterms:W3CDTF">2022-01-06T16:26:44Z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0x010100D1D625BD91D0B3498AD97DA110981DC4</vt:lpwstr>
  </property>
  <property fmtid="{D5CDD505-2E9C-101B-9397-08002B2CF9AE}" pid="3" name="_dlc_DocIdItemGuid">
    <vt:lpwstr>423ab28e-4886-42d8-96a6-52e955ac1bef</vt:lpwstr>
  </property>
</Properties>
</file>